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657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601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9818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6830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5803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0894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188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1246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264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2815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847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0807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3946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056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85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8602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735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FCDF137-A943-47F5-A408-9B20B0EB31A3}" type="datetimeFigureOut">
              <a:rPr lang="es-MX" smtClean="0"/>
              <a:t>22/03/2019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EB16A-BA6E-4873-A236-E7698B448E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05168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  <p:sldLayoutId id="214748386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Diseño de un programa de mantenimiento de buenas practicas de laboratorio.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 smtClean="0"/>
              <a:t>Quím. Sergio Cruz </a:t>
            </a:r>
            <a:r>
              <a:rPr lang="es-MX" dirty="0" err="1" smtClean="0"/>
              <a:t>Martinez</a:t>
            </a:r>
            <a:endParaRPr lang="es-MX" dirty="0" smtClean="0"/>
          </a:p>
          <a:p>
            <a:r>
              <a:rPr lang="es-MX" dirty="0" smtClean="0"/>
              <a:t>Coordinador de Laboratorios </a:t>
            </a:r>
          </a:p>
          <a:p>
            <a:r>
              <a:rPr lang="es-MX" dirty="0" smtClean="0"/>
              <a:t>Facultad de Química </a:t>
            </a:r>
            <a:r>
              <a:rPr lang="es-MX" dirty="0" err="1" smtClean="0"/>
              <a:t>U.A.E.Mex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32382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Conocer y aplicar los aspectos básicos que deben considerarse en la conformación de un programa de mantenimiento de instalaciones y equipo de laboratorio.</a:t>
            </a:r>
          </a:p>
        </p:txBody>
      </p:sp>
    </p:spTree>
    <p:extLst>
      <p:ext uri="{BB962C8B-B14F-4D97-AF65-F5344CB8AC3E}">
        <p14:creationId xmlns:p14="http://schemas.microsoft.com/office/powerpoint/2010/main" val="4140069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5205" y="665019"/>
            <a:ext cx="10515600" cy="977611"/>
          </a:xfrm>
        </p:spPr>
        <p:txBody>
          <a:bodyPr/>
          <a:lstStyle/>
          <a:p>
            <a:r>
              <a:rPr lang="es-MX" dirty="0" smtClean="0"/>
              <a:t>Buenas prácticas de laboratorio</a:t>
            </a:r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1880755"/>
            <a:ext cx="10515600" cy="4208895"/>
          </a:xfrm>
        </p:spPr>
        <p:txBody>
          <a:bodyPr>
            <a:normAutofit/>
          </a:bodyPr>
          <a:lstStyle/>
          <a:p>
            <a:r>
              <a:rPr lang="es-MX" sz="2800" dirty="0" smtClean="0">
                <a:solidFill>
                  <a:schemeClr val="accent1">
                    <a:lumMod val="75000"/>
                  </a:schemeClr>
                </a:solidFill>
              </a:rPr>
              <a:t>Trabajo: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800" smtClean="0">
                <a:solidFill>
                  <a:schemeClr val="accent1">
                    <a:lumMod val="75000"/>
                  </a:schemeClr>
                </a:solidFill>
              </a:rPr>
              <a:t>Ordenado:</a:t>
            </a:r>
            <a:endParaRPr lang="es-MX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800" dirty="0" smtClean="0">
                <a:solidFill>
                  <a:schemeClr val="accent1">
                    <a:lumMod val="75000"/>
                  </a:schemeClr>
                </a:solidFill>
              </a:rPr>
              <a:t>Productivo: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800" dirty="0" smtClean="0">
                <a:solidFill>
                  <a:schemeClr val="accent1">
                    <a:lumMod val="75000"/>
                  </a:schemeClr>
                </a:solidFill>
              </a:rPr>
              <a:t>Eficiente: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800" dirty="0" smtClean="0">
                <a:solidFill>
                  <a:schemeClr val="accent1">
                    <a:lumMod val="75000"/>
                  </a:schemeClr>
                </a:solidFill>
              </a:rPr>
              <a:t>Ordenado: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800" dirty="0" smtClean="0">
                <a:solidFill>
                  <a:schemeClr val="accent1">
                    <a:lumMod val="75000"/>
                  </a:schemeClr>
                </a:solidFill>
              </a:rPr>
              <a:t>Seguro:</a:t>
            </a:r>
            <a:endParaRPr lang="es-MX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8" name="Picture 4" descr="Resultado de imagen para trabajando en laboratori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412" y="2035705"/>
            <a:ext cx="5507470" cy="3671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22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Documentos normativos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Manual de Buenas Prácticas de Laboratorio</a:t>
            </a:r>
          </a:p>
          <a:p>
            <a:r>
              <a:rPr lang="es-MX" dirty="0" smtClean="0"/>
              <a:t>ISO/IEC 17025 2005</a:t>
            </a:r>
          </a:p>
          <a:p>
            <a:r>
              <a:rPr lang="es-MX" dirty="0" smtClean="0"/>
              <a:t>ISO-15195-2003</a:t>
            </a:r>
          </a:p>
          <a:p>
            <a:r>
              <a:rPr lang="es-MX" dirty="0" smtClean="0"/>
              <a:t>NOM-028-STPS-2012</a:t>
            </a:r>
          </a:p>
          <a:p>
            <a:r>
              <a:rPr lang="es-MX" dirty="0" smtClean="0"/>
              <a:t>CEIMA</a:t>
            </a:r>
          </a:p>
          <a:p>
            <a:r>
              <a:rPr lang="es-MX" dirty="0" smtClean="0"/>
              <a:t>NFPA</a:t>
            </a:r>
          </a:p>
          <a:p>
            <a:r>
              <a:rPr lang="es-MX" dirty="0" smtClean="0"/>
              <a:t>OSHA</a:t>
            </a: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921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Definiciones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MX" dirty="0" err="1" smtClean="0"/>
              <a:t>Acreditamiento</a:t>
            </a:r>
            <a:r>
              <a:rPr lang="es-MX" dirty="0"/>
              <a:t>: el acto mediante el cual la Secretaría reconoce organismos nacionales de normalización, organismos </a:t>
            </a:r>
            <a:r>
              <a:rPr lang="es-MX" dirty="0" smtClean="0"/>
              <a:t>de certificación</a:t>
            </a:r>
            <a:r>
              <a:rPr lang="es-MX" dirty="0"/>
              <a:t>, laboratorios de pruebas y de calibración y unidades de verificación, para que lleven a cabo las actividades a </a:t>
            </a:r>
            <a:r>
              <a:rPr lang="es-MX" dirty="0" err="1" smtClean="0"/>
              <a:t>quese</a:t>
            </a:r>
            <a:r>
              <a:rPr lang="es-MX" dirty="0" smtClean="0"/>
              <a:t> </a:t>
            </a:r>
            <a:r>
              <a:rPr lang="es-MX" dirty="0"/>
              <a:t>refiere esta Ley;</a:t>
            </a:r>
          </a:p>
          <a:p>
            <a:r>
              <a:rPr lang="es-MX" dirty="0" smtClean="0"/>
              <a:t>Calibración</a:t>
            </a:r>
            <a:r>
              <a:rPr lang="es-MX" dirty="0"/>
              <a:t>: el conjunto de operaciones que tiene por finalidad determinar los errores de un instrumento para medir y, de </a:t>
            </a:r>
            <a:r>
              <a:rPr lang="es-MX" dirty="0" smtClean="0"/>
              <a:t>ser necesario</a:t>
            </a:r>
            <a:r>
              <a:rPr lang="es-MX" dirty="0"/>
              <a:t>, otras </a:t>
            </a:r>
            <a:r>
              <a:rPr lang="es-MX" dirty="0" smtClean="0"/>
              <a:t>características </a:t>
            </a:r>
            <a:r>
              <a:rPr lang="es-MX" dirty="0"/>
              <a:t>metrológicas;</a:t>
            </a:r>
          </a:p>
          <a:p>
            <a:r>
              <a:rPr lang="es-MX" dirty="0" smtClean="0"/>
              <a:t>Certificación</a:t>
            </a:r>
            <a:r>
              <a:rPr lang="es-MX" dirty="0"/>
              <a:t>: procedimiento por el cual se asegura que un producto, proceso, sistema o servicio se ajusta a las normas o</a:t>
            </a:r>
          </a:p>
          <a:p>
            <a:r>
              <a:rPr lang="es-MX" dirty="0"/>
              <a:t>lineamientos o recomendaciones de organismos dedicados a la normalización nacionales o </a:t>
            </a:r>
            <a:r>
              <a:rPr lang="es-MX" dirty="0" smtClean="0"/>
              <a:t>internacionales</a:t>
            </a:r>
            <a:endParaRPr lang="es-MX" dirty="0"/>
          </a:p>
          <a:p>
            <a:r>
              <a:rPr lang="es-MX" dirty="0" smtClean="0"/>
              <a:t>Instrumentos </a:t>
            </a:r>
            <a:r>
              <a:rPr lang="es-MX" dirty="0"/>
              <a:t>para medir: los medios técnicos con los cuales se efectúan las mediciones y que comprenden las </a:t>
            </a:r>
            <a:r>
              <a:rPr lang="es-MX" dirty="0" smtClean="0"/>
              <a:t>medidas materializadas </a:t>
            </a:r>
            <a:r>
              <a:rPr lang="es-MX" dirty="0"/>
              <a:t>y los aparatos medidores;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95771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Definiciones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/>
              <a:t>Medir: el acto de determinar el valor de una magnitud;</a:t>
            </a:r>
          </a:p>
          <a:p>
            <a:r>
              <a:rPr lang="es-MX" dirty="0"/>
              <a:t>Normas oficiales mexicanas: las que expidan las dependencias competentes, de carácter obligatorio sujetándose a lo dispuesto en esta Ley y cuyas finalidades se establecen en el artículo 40.</a:t>
            </a:r>
          </a:p>
          <a:p>
            <a:r>
              <a:rPr lang="es-MX" dirty="0"/>
              <a:t>Patrón: medida materializada, aparato de medición o sistema de medición destinado a definir, realizar, conservar o reproducir una unidad o uno o varios valores, conocidos de una magnitud para transmitirlos por comparación a otros instrumentos de medición;</a:t>
            </a:r>
          </a:p>
          <a:p>
            <a:r>
              <a:rPr lang="es-MX" dirty="0"/>
              <a:t>Patrón nacional: el patrón autorizado para obtener, fijar o contrastar el valor de otros patrones de la misma magnitud, que sirve de base para la fijación de los valores de todos los patrones de la magnitud dada;</a:t>
            </a:r>
          </a:p>
          <a:p>
            <a:r>
              <a:rPr lang="es-MX" dirty="0"/>
              <a:t>Verificación: la constatación ocular o comprobación mediante muestreo y análisis de laboratorio acreditado, del cumplimiento de las normas.</a:t>
            </a:r>
          </a:p>
        </p:txBody>
      </p:sp>
    </p:spTree>
    <p:extLst>
      <p:ext uri="{BB962C8B-B14F-4D97-AF65-F5344CB8AC3E}">
        <p14:creationId xmlns:p14="http://schemas.microsoft.com/office/powerpoint/2010/main" val="3844675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BUENAS PRACTICAS DE LABORATORIO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Filosofía </a:t>
            </a:r>
            <a:r>
              <a:rPr lang="es-MX" dirty="0"/>
              <a:t>de trabajo</a:t>
            </a:r>
          </a:p>
          <a:p>
            <a:r>
              <a:rPr lang="es-MX" dirty="0" smtClean="0"/>
              <a:t>OCDE</a:t>
            </a:r>
            <a:r>
              <a:rPr lang="es-MX" dirty="0"/>
              <a:t>: "las BPL consisten en todo lo relacionado con el proceso de </a:t>
            </a:r>
            <a:r>
              <a:rPr lang="es-MX" dirty="0" smtClean="0"/>
              <a:t>organización </a:t>
            </a:r>
            <a:r>
              <a:rPr lang="es-MX" dirty="0"/>
              <a:t>y las condiciones técnicas bajo las cuales los estudios de </a:t>
            </a:r>
            <a:r>
              <a:rPr lang="es-MX" dirty="0" smtClean="0"/>
              <a:t>laboratorio </a:t>
            </a:r>
            <a:r>
              <a:rPr lang="es-MX" dirty="0"/>
              <a:t>se han planificado, realizado, controlado, registrado e </a:t>
            </a:r>
            <a:r>
              <a:rPr lang="es-MX" dirty="0" smtClean="0"/>
              <a:t>informado</a:t>
            </a:r>
            <a:r>
              <a:rPr lang="es-MX" dirty="0"/>
              <a:t>".</a:t>
            </a:r>
          </a:p>
          <a:p>
            <a:r>
              <a:rPr lang="es-MX" dirty="0" smtClean="0"/>
              <a:t>AOAC</a:t>
            </a:r>
            <a:r>
              <a:rPr lang="es-MX" dirty="0"/>
              <a:t>: "las BPL son un conjunto de reglas, procedimientos operativos y </a:t>
            </a:r>
            <a:r>
              <a:rPr lang="es-MX" dirty="0" smtClean="0"/>
              <a:t>prácticos </a:t>
            </a:r>
            <a:r>
              <a:rPr lang="es-MX" dirty="0"/>
              <a:t>establecidas por una determinada organización para asegurar la </a:t>
            </a:r>
            <a:r>
              <a:rPr lang="es-MX" dirty="0" smtClean="0"/>
              <a:t>calidad </a:t>
            </a:r>
            <a:r>
              <a:rPr lang="es-MX" dirty="0"/>
              <a:t>y la rectitud de los resultados generados por un laboratorio".</a:t>
            </a:r>
          </a:p>
          <a:p>
            <a:r>
              <a:rPr lang="es-MX" dirty="0"/>
              <a:t>• Los principios que abarcan las BPL comprenden los requisitos y criterios </a:t>
            </a:r>
            <a:r>
              <a:rPr lang="es-MX" dirty="0" smtClean="0"/>
              <a:t>relativos </a:t>
            </a:r>
            <a:r>
              <a:rPr lang="es-MX" dirty="0"/>
              <a:t>a la gestión y los requisitos y criterios técnicos.</a:t>
            </a:r>
          </a:p>
        </p:txBody>
      </p:sp>
    </p:spTree>
    <p:extLst>
      <p:ext uri="{BB962C8B-B14F-4D97-AF65-F5344CB8AC3E}">
        <p14:creationId xmlns:p14="http://schemas.microsoft.com/office/powerpoint/2010/main" val="2968913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250</TotalTime>
  <Words>466</Words>
  <Application>Microsoft Office PowerPoint</Application>
  <PresentationFormat>Panorámica</PresentationFormat>
  <Paragraphs>38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Wingdings 3</vt:lpstr>
      <vt:lpstr>Ion</vt:lpstr>
      <vt:lpstr>Diseño de un programa de mantenimiento de buenas practicas de laboratorio.</vt:lpstr>
      <vt:lpstr>Objetivo</vt:lpstr>
      <vt:lpstr>Buenas prácticas de laboratorio</vt:lpstr>
      <vt:lpstr>Documentos normativos</vt:lpstr>
      <vt:lpstr>Definiciones</vt:lpstr>
      <vt:lpstr>Definiciones</vt:lpstr>
      <vt:lpstr>BUENAS PRACTICAS DE LABORATORIO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de un programa de mantenimiento de buenas practicas de laboratorio.</dc:title>
  <dc:creator>sergio c m</dc:creator>
  <cp:lastModifiedBy>sergio c m</cp:lastModifiedBy>
  <cp:revision>10</cp:revision>
  <dcterms:created xsi:type="dcterms:W3CDTF">2018-09-20T16:24:42Z</dcterms:created>
  <dcterms:modified xsi:type="dcterms:W3CDTF">2019-03-22T18:19:15Z</dcterms:modified>
</cp:coreProperties>
</file>